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p:cViewPr>
        <p:scale>
          <a:sx n="71" d="100"/>
          <a:sy n="71" d="100"/>
        </p:scale>
        <p:origin x="-129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fld id="{9659B5F1-33B0-46B8-A576-557B236AD2D9}" type="datetimeFigureOut">
              <a:rPr lang="en-US" smtClean="0"/>
              <a:pPr>
                <a:defRPr/>
              </a:pPr>
              <a:t>11/18/2009</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168EF5E0-CC06-4490-A47A-305FE48CE2B7}" type="slidenum">
              <a:rPr lang="en-CA" smtClean="0"/>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08113C6C-BB78-4D84-9565-61084B5BEEC3}" type="datetimeFigureOut">
              <a:rPr lang="en-US" smtClean="0"/>
              <a:pPr>
                <a:defRPr/>
              </a:pPr>
              <a:t>11/18/2009</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CE93D1C1-2FA5-410F-85CE-A8A1891E95F5}" type="slidenum">
              <a:rPr lang="en-CA" smtClean="0"/>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1C6EBEF8-9D55-4A5F-A13D-A1F6CF4116C1}" type="datetimeFigureOut">
              <a:rPr lang="en-US" smtClean="0"/>
              <a:pPr>
                <a:defRPr/>
              </a:pPr>
              <a:t>11/18/2009</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A301B05E-F505-4AB0-9F34-84784E707326}" type="slidenum">
              <a:rPr lang="en-CA" smtClean="0"/>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822B4D1E-A97A-469F-8E0A-3068813EC771}" type="datetimeFigureOut">
              <a:rPr lang="en-US" smtClean="0"/>
              <a:pPr>
                <a:defRPr/>
              </a:pPr>
              <a:t>11/18/2009</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0A47BDAC-5B0A-4619-A455-4BC2AEB785EE}" type="slidenum">
              <a:rPr lang="en-CA" smtClean="0"/>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D900911-3FE2-42C2-B508-2A8A3E01E4B1}" type="datetimeFigureOut">
              <a:rPr lang="en-US" smtClean="0"/>
              <a:pPr>
                <a:defRPr/>
              </a:pPr>
              <a:t>11/18/2009</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4D51036E-E6B0-4E6F-9F27-7A9A73889699}" type="slidenum">
              <a:rPr lang="en-CA" smtClean="0"/>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fld id="{C1DA0A54-12D9-43CE-84DF-EF30A1BC3231}" type="datetimeFigureOut">
              <a:rPr lang="en-US" smtClean="0"/>
              <a:pPr>
                <a:defRPr/>
              </a:pPr>
              <a:t>11/18/2009</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88C4CC83-1071-47F9-9ACD-076DB86F1975}" type="slidenum">
              <a:rPr lang="en-CA" smtClean="0"/>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fld id="{24453D7A-0E5E-4513-A0E1-69301417E133}" type="datetimeFigureOut">
              <a:rPr lang="en-US" smtClean="0"/>
              <a:pPr>
                <a:defRPr/>
              </a:pPr>
              <a:t>11/18/2009</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C9D50AED-88DE-4AFF-9C7D-C73D7A8893B9}" type="slidenum">
              <a:rPr lang="en-CA" smtClean="0"/>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fld id="{9BCCC00A-E7EA-47B1-83F7-F647EF0BF4BB}" type="datetimeFigureOut">
              <a:rPr lang="en-US" smtClean="0"/>
              <a:pPr>
                <a:defRPr/>
              </a:pPr>
              <a:t>11/18/2009</a:t>
            </a:fld>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08D3CC4D-83A8-4CA3-A246-3C707B22B235}" type="slidenum">
              <a:rPr lang="en-CA" smtClean="0"/>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1C3FF5-3766-488F-82D3-13CB0A4FB8FF}" type="datetimeFigureOut">
              <a:rPr lang="en-US" smtClean="0"/>
              <a:pPr>
                <a:defRPr/>
              </a:pPr>
              <a:t>11/18/2009</a:t>
            </a:fld>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CBD49FBE-B367-49FB-9033-3FA8EC2B9495}" type="slidenum">
              <a:rPr lang="en-CA" smtClean="0"/>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C908128-5454-43F1-B920-7C3C9ACA1796}" type="datetimeFigureOut">
              <a:rPr lang="en-US" smtClean="0"/>
              <a:pPr>
                <a:defRPr/>
              </a:pPr>
              <a:t>11/18/2009</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35F48551-87C7-45E8-8979-D99ED9560658}" type="slidenum">
              <a:rPr lang="en-CA" smtClean="0"/>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152CA59-175B-443C-B59B-701941798EEC}" type="datetimeFigureOut">
              <a:rPr lang="en-US" smtClean="0"/>
              <a:pPr>
                <a:defRPr/>
              </a:pPr>
              <a:t>11/18/2009</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C8AAB34F-99F6-4BF8-BADF-B59CFEF774C0}" type="slidenum">
              <a:rPr lang="en-CA" smtClean="0"/>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C3F5C2-08BC-43F4-84C9-C81FC8AD8BE6}" type="datetimeFigureOut">
              <a:rPr lang="en-US" smtClean="0"/>
              <a:pPr>
                <a:defRPr/>
              </a:pPr>
              <a:t>11/18/2009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A3AD261-E4A0-480C-837A-D7AD12633AEF}"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CA" dirty="0" smtClean="0">
                <a:latin typeface="Comic Sans MS" pitchFamily="66" charset="0"/>
              </a:rPr>
              <a:t>Cellular Transport</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CA" dirty="0" smtClean="0">
                <a:latin typeface="Comic Sans MS" pitchFamily="66" charset="0"/>
              </a:rPr>
              <a:t>By: </a:t>
            </a:r>
            <a:r>
              <a:rPr lang="en-CA" dirty="0">
                <a:latin typeface="Comic Sans MS" pitchFamily="66" charset="0"/>
              </a:rPr>
              <a:t>A</a:t>
            </a:r>
            <a:r>
              <a:rPr lang="en-CA" dirty="0" smtClean="0">
                <a:latin typeface="Comic Sans MS" pitchFamily="66" charset="0"/>
              </a:rPr>
              <a:t>lexandra</a:t>
            </a:r>
            <a:endParaRPr lang="en-CA" dirty="0">
              <a:latin typeface="Comic Sans MS" pitchFamily="66" charset="0"/>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blog.je2050.de/wp-content/img/particl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00034" y="2071678"/>
            <a:ext cx="8229600" cy="1214446"/>
          </a:xfrm>
        </p:spPr>
        <p:txBody>
          <a:bodyPr>
            <a:normAutofit fontScale="90000"/>
          </a:bodyPr>
          <a:lstStyle/>
          <a:p>
            <a:r>
              <a:rPr lang="en-CA" dirty="0" smtClean="0">
                <a:latin typeface="Comic Sans MS" pitchFamily="66" charset="0"/>
              </a:rPr>
              <a:t>A Poem About Diffusion</a:t>
            </a:r>
            <a:r>
              <a:rPr lang="en-CA" dirty="0" smtClean="0"/>
              <a:t/>
            </a:r>
            <a:br>
              <a:rPr lang="en-CA" dirty="0" smtClean="0"/>
            </a:br>
            <a:r>
              <a:rPr lang="en-CA" dirty="0" smtClean="0"/>
              <a:t> </a:t>
            </a:r>
            <a:r>
              <a:rPr lang="en-CA" sz="2400" dirty="0" err="1" smtClean="0">
                <a:solidFill>
                  <a:schemeClr val="bg1"/>
                </a:solidFill>
                <a:latin typeface="Comic Sans MS" pitchFamily="66" charset="0"/>
              </a:rPr>
              <a:t>by:</a:t>
            </a:r>
            <a:r>
              <a:rPr lang="en-CA" sz="2400" dirty="0" err="1" smtClean="0">
                <a:latin typeface="Comic Sans MS" pitchFamily="66" charset="0"/>
              </a:rPr>
              <a:t>Alexandra</a:t>
            </a:r>
            <a:endParaRPr lang="en-CA" dirty="0">
              <a:latin typeface="Comic Sans MS" pitchFamily="66" charset="0"/>
            </a:endParaRPr>
          </a:p>
        </p:txBody>
      </p:sp>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tom-carden.co.uk/p5/additive_particles2.jpg"/>
          <p:cNvPicPr>
            <a:picLocks noChangeAspect="1" noChangeArrowheads="1"/>
          </p:cNvPicPr>
          <p:nvPr/>
        </p:nvPicPr>
        <p:blipFill>
          <a:blip r:embed="rId2" cstate="print"/>
          <a:srcRect/>
          <a:stretch>
            <a:fillRect/>
          </a:stretch>
        </p:blipFill>
        <p:spPr bwMode="auto">
          <a:xfrm>
            <a:off x="0" y="-16"/>
            <a:ext cx="9144000" cy="6858016"/>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lgn="ctr">
              <a:buNone/>
            </a:pPr>
            <a:r>
              <a:rPr lang="en-CA" dirty="0" smtClean="0"/>
              <a:t> </a:t>
            </a:r>
          </a:p>
          <a:p>
            <a:pPr algn="ctr">
              <a:buNone/>
            </a:pPr>
            <a:r>
              <a:rPr lang="en-CA" dirty="0" smtClean="0">
                <a:latin typeface="Comic Sans MS" pitchFamily="66" charset="0"/>
              </a:rPr>
              <a:t>From a high concentration to a low concentration,</a:t>
            </a:r>
          </a:p>
          <a:p>
            <a:pPr algn="ctr">
              <a:buNone/>
            </a:pPr>
            <a:r>
              <a:rPr lang="en-CA" dirty="0" smtClean="0">
                <a:latin typeface="Comic Sans MS" pitchFamily="66" charset="0"/>
              </a:rPr>
              <a:t>The particles give their demonstration.</a:t>
            </a:r>
            <a:endParaRPr lang="en-CA" dirty="0">
              <a:latin typeface="Comic Sans MS" pitchFamily="66" charset="0"/>
            </a:endParaRPr>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danielrigos.com/uploads/Video/ImageSavantParticles.jpg"/>
          <p:cNvPicPr>
            <a:picLocks noChangeAspect="1" noChangeArrowheads="1"/>
          </p:cNvPicPr>
          <p:nvPr/>
        </p:nvPicPr>
        <p:blipFill>
          <a:blip r:embed="rId2" cstate="print"/>
          <a:srcRect/>
          <a:stretch>
            <a:fillRect/>
          </a:stretch>
        </p:blipFill>
        <p:spPr bwMode="auto">
          <a:xfrm>
            <a:off x="0" y="-1"/>
            <a:ext cx="9144000" cy="6878595"/>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latin typeface="Comic Sans MS" pitchFamily="66" charset="0"/>
              </a:rPr>
              <a:t>First there’s a smell over here,</a:t>
            </a:r>
            <a:endParaRPr lang="en-CA" dirty="0">
              <a:latin typeface="Comic Sans MS" pitchFamily="66" charset="0"/>
            </a:endParaRPr>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danielrigos.com/uploads/Video/ImageSavantParticles.jpg"/>
          <p:cNvPicPr>
            <a:picLocks noChangeAspect="1" noChangeArrowheads="1"/>
          </p:cNvPicPr>
          <p:nvPr/>
        </p:nvPicPr>
        <p:blipFill>
          <a:blip r:embed="rId2" cstate="print"/>
          <a:srcRect/>
          <a:stretch>
            <a:fillRect/>
          </a:stretch>
        </p:blipFill>
        <p:spPr bwMode="auto">
          <a:xfrm>
            <a:off x="0" y="-1"/>
            <a:ext cx="9144000" cy="6878595"/>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pPr algn="r">
              <a:buNone/>
            </a:pPr>
            <a:r>
              <a:rPr lang="en-CA" dirty="0" smtClean="0">
                <a:latin typeface="Comic Sans MS" pitchFamily="66" charset="0"/>
              </a:rPr>
              <a:t>Suddenly it’s over here</a:t>
            </a:r>
            <a:r>
              <a:rPr lang="en-CA" dirty="0" smtClean="0"/>
              <a:t>.</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jaapkooiker.nl/blog/wp-content/particles_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8229600" cy="4686320"/>
          </a:xfrm>
        </p:spPr>
        <p:txBody>
          <a:bodyPr>
            <a:normAutofit lnSpcReduction="10000"/>
          </a:bodyPr>
          <a:lstStyle/>
          <a:p>
            <a:pPr>
              <a:buNone/>
            </a:pPr>
            <a:r>
              <a:rPr lang="en-CA" dirty="0" smtClean="0"/>
              <a:t>    </a:t>
            </a:r>
            <a:r>
              <a:rPr lang="en-CA" dirty="0" smtClean="0">
                <a:latin typeface="Comic Sans MS" pitchFamily="66" charset="0"/>
              </a:rPr>
              <a:t>Even amounts everywhere. Even amounts every where. Even amounts everywhere. Even amounts everywhere. Even amounts everywhere even amounts everywhere. Even amounts everywhere. Even amounts everywhere. Even amounts everywhere. Even amounts everywhere. Even amounts everywhere. Even amounts every where. Even amounts everywhere. Even amounts everywhere. Even amounts everywhere.</a:t>
            </a:r>
          </a:p>
          <a:p>
            <a:pPr algn="ctr">
              <a:buNone/>
            </a:pPr>
            <a:endParaRPr lang="en-CA" dirty="0"/>
          </a:p>
        </p:txBody>
      </p:sp>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atalinzima.com/wp-content/uploads/2008/02/particl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a:bodyPr>
          <a:lstStyle/>
          <a:p>
            <a:pPr>
              <a:buNone/>
            </a:pPr>
            <a:r>
              <a:rPr lang="en-CA" dirty="0" smtClean="0">
                <a:latin typeface="Comic Sans MS" pitchFamily="66" charset="0"/>
              </a:rPr>
              <a:t>It mixes... Here  and there                  there</a:t>
            </a:r>
          </a:p>
          <a:p>
            <a:pPr>
              <a:buNone/>
            </a:pPr>
            <a:r>
              <a:rPr lang="en-CA" dirty="0" smtClean="0">
                <a:latin typeface="Comic Sans MS" pitchFamily="66" charset="0"/>
              </a:rPr>
              <a:t>                                          and</a:t>
            </a:r>
          </a:p>
          <a:p>
            <a:pPr>
              <a:buNone/>
            </a:pPr>
            <a:r>
              <a:rPr lang="en-CA" dirty="0">
                <a:latin typeface="Comic Sans MS" pitchFamily="66" charset="0"/>
              </a:rPr>
              <a:t>h</a:t>
            </a:r>
            <a:r>
              <a:rPr lang="en-CA" dirty="0" smtClean="0">
                <a:latin typeface="Comic Sans MS" pitchFamily="66" charset="0"/>
              </a:rPr>
              <a:t>ere          there                            here</a:t>
            </a:r>
          </a:p>
          <a:p>
            <a:pPr>
              <a:buNone/>
            </a:pPr>
            <a:r>
              <a:rPr lang="en-CA" dirty="0" smtClean="0">
                <a:latin typeface="Comic Sans MS" pitchFamily="66" charset="0"/>
              </a:rPr>
              <a:t>                         here            and                   there</a:t>
            </a:r>
          </a:p>
          <a:p>
            <a:pPr>
              <a:buNone/>
            </a:pPr>
            <a:r>
              <a:rPr lang="en-CA" dirty="0" smtClean="0">
                <a:latin typeface="Comic Sans MS" pitchFamily="66" charset="0"/>
              </a:rPr>
              <a:t>       and                        there                  here</a:t>
            </a:r>
          </a:p>
          <a:p>
            <a:pPr>
              <a:buNone/>
            </a:pPr>
            <a:r>
              <a:rPr lang="en-CA" dirty="0" smtClean="0">
                <a:latin typeface="Comic Sans MS" pitchFamily="66" charset="0"/>
              </a:rPr>
              <a:t>                  here                                    and</a:t>
            </a:r>
          </a:p>
          <a:p>
            <a:pPr>
              <a:buNone/>
            </a:pPr>
            <a:r>
              <a:rPr lang="en-CA" dirty="0" smtClean="0">
                <a:latin typeface="Comic Sans MS" pitchFamily="66" charset="0"/>
              </a:rPr>
              <a:t>             there                      and</a:t>
            </a:r>
            <a:endParaRPr lang="en-CA" dirty="0">
              <a:latin typeface="Comic Sans MS" pitchFamily="66" charset="0"/>
            </a:endParaRPr>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http://web.arch.usyd.edu.au/~andrew/infodemo_2006/students/soo/gallery/particle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00034" y="857232"/>
            <a:ext cx="8229600" cy="5311781"/>
          </a:xfrm>
        </p:spPr>
        <p:txBody>
          <a:bodyPr>
            <a:normAutofit/>
          </a:bodyPr>
          <a:lstStyle/>
          <a:p>
            <a:pPr>
              <a:buNone/>
            </a:pPr>
            <a:r>
              <a:rPr lang="en-CA" dirty="0" smtClean="0">
                <a:latin typeface="Comic Sans MS" pitchFamily="66" charset="0"/>
              </a:rPr>
              <a:t>Magically it moves </a:t>
            </a:r>
          </a:p>
          <a:p>
            <a:pPr>
              <a:buNone/>
            </a:pPr>
            <a:endParaRPr lang="en-CA" dirty="0" smtClean="0">
              <a:latin typeface="Comic Sans MS" pitchFamily="66" charset="0"/>
            </a:endParaRPr>
          </a:p>
          <a:p>
            <a:pPr>
              <a:buNone/>
            </a:pPr>
            <a:endParaRPr lang="en-CA" dirty="0" smtClean="0">
              <a:latin typeface="Comic Sans MS" pitchFamily="66" charset="0"/>
            </a:endParaRPr>
          </a:p>
          <a:p>
            <a:pPr algn="r">
              <a:buNone/>
            </a:pPr>
            <a:endParaRPr lang="en-CA" dirty="0" smtClean="0">
              <a:latin typeface="Comic Sans MS" pitchFamily="66" charset="0"/>
            </a:endParaRPr>
          </a:p>
          <a:p>
            <a:pPr algn="r">
              <a:buNone/>
            </a:pPr>
            <a:endParaRPr lang="en-CA" dirty="0" smtClean="0">
              <a:latin typeface="Comic Sans MS" pitchFamily="66" charset="0"/>
            </a:endParaRPr>
          </a:p>
          <a:p>
            <a:pPr algn="r">
              <a:buNone/>
            </a:pPr>
            <a:endParaRPr lang="en-CA" dirty="0" smtClean="0">
              <a:latin typeface="Comic Sans MS" pitchFamily="66" charset="0"/>
            </a:endParaRPr>
          </a:p>
          <a:p>
            <a:pPr algn="r">
              <a:buNone/>
            </a:pPr>
            <a:endParaRPr lang="en-CA" dirty="0">
              <a:solidFill>
                <a:srgbClr val="FF0000"/>
              </a:solidFill>
              <a:latin typeface="Comic Sans MS" pitchFamily="66" charset="0"/>
            </a:endParaRPr>
          </a:p>
          <a:p>
            <a:pPr algn="ctr">
              <a:buNone/>
            </a:pPr>
            <a:r>
              <a:rPr lang="en-CA" dirty="0" smtClean="0">
                <a:solidFill>
                  <a:srgbClr val="FF0000"/>
                </a:solidFill>
                <a:latin typeface="Comic Sans MS" pitchFamily="66" charset="0"/>
              </a:rPr>
              <a:t>                                </a:t>
            </a:r>
            <a:r>
              <a:rPr lang="en-CA" dirty="0" smtClean="0">
                <a:latin typeface="Comic Sans MS" pitchFamily="66" charset="0"/>
              </a:rPr>
              <a:t>From here across the </a:t>
            </a:r>
          </a:p>
          <a:p>
            <a:pPr algn="ctr">
              <a:buNone/>
            </a:pPr>
            <a:r>
              <a:rPr lang="en-CA" dirty="0" smtClean="0">
                <a:latin typeface="Comic Sans MS" pitchFamily="66" charset="0"/>
              </a:rPr>
              <a:t>                              room</a:t>
            </a:r>
          </a:p>
        </p:txBody>
      </p:sp>
      <p:pic>
        <p:nvPicPr>
          <p:cNvPr id="23558" name="Picture 6" descr="http://www.magicbob2000.com/resources/Hocus%20plate%20small0003_edited-5.jpg"/>
          <p:cNvPicPr>
            <a:picLocks noChangeAspect="1" noChangeArrowheads="1"/>
          </p:cNvPicPr>
          <p:nvPr/>
        </p:nvPicPr>
        <p:blipFill>
          <a:blip r:embed="rId3" cstate="print"/>
          <a:srcRect/>
          <a:stretch>
            <a:fillRect/>
          </a:stretch>
        </p:blipFill>
        <p:spPr bwMode="auto">
          <a:xfrm>
            <a:off x="571472" y="2643182"/>
            <a:ext cx="3762375" cy="3800475"/>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www.cita.utoronto.ca/var/storage/images/index-items/hunting-elusive-particles-at-cita/15489-2-eng-GB/Hunting-Elusive-Particles-at-CITA_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latin typeface="Comic Sans MS" pitchFamily="66" charset="0"/>
              </a:rPr>
              <a:t>Now everyone can smell</a:t>
            </a:r>
            <a:endParaRPr lang="en-CA" dirty="0">
              <a:latin typeface="Comic Sans MS" pitchFamily="66" charset="0"/>
            </a:endParaRPr>
          </a:p>
        </p:txBody>
      </p:sp>
      <p:pic>
        <p:nvPicPr>
          <p:cNvPr id="30722" name="Picture 2" descr="http://www.bigbible.org/blog/uploaded_images/242640415_46bf42b3a7-784053.jpg"/>
          <p:cNvPicPr>
            <a:picLocks noChangeAspect="1" noChangeArrowheads="1"/>
          </p:cNvPicPr>
          <p:nvPr/>
        </p:nvPicPr>
        <p:blipFill>
          <a:blip r:embed="rId3" cstate="print"/>
          <a:srcRect/>
          <a:stretch>
            <a:fillRect/>
          </a:stretch>
        </p:blipFill>
        <p:spPr bwMode="auto">
          <a:xfrm>
            <a:off x="5143504" y="1571612"/>
            <a:ext cx="3171825" cy="4762500"/>
          </a:xfrm>
          <a:prstGeom prst="rect">
            <a:avLst/>
          </a:prstGeom>
          <a:noFill/>
        </p:spPr>
      </p:pic>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nulldesign.de/exp/f9_particle.jpg"/>
          <p:cNvPicPr>
            <a:picLocks noChangeAspect="1" noChangeArrowheads="1"/>
          </p:cNvPicPr>
          <p:nvPr/>
        </p:nvPicPr>
        <p:blipFill>
          <a:blip r:embed="rId2" cstate="print"/>
          <a:srcRect/>
          <a:stretch>
            <a:fillRect/>
          </a:stretch>
        </p:blipFill>
        <p:spPr bwMode="auto">
          <a:xfrm>
            <a:off x="-1" y="0"/>
            <a:ext cx="9144021" cy="6858000"/>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lgn="ctr">
              <a:buNone/>
            </a:pPr>
            <a:r>
              <a:rPr lang="en-CA" dirty="0" smtClean="0">
                <a:latin typeface="Comic Sans MS" pitchFamily="66" charset="0"/>
              </a:rPr>
              <a:t>Diffusion from Taco Bell.</a:t>
            </a:r>
            <a:endParaRPr lang="en-CA" dirty="0">
              <a:latin typeface="Comic Sans MS" pitchFamily="66" charset="0"/>
            </a:endParaRPr>
          </a:p>
        </p:txBody>
      </p:sp>
      <p:pic>
        <p:nvPicPr>
          <p:cNvPr id="31746" name="Picture 2" descr="http://www.ecoliblog.com/493px-Taco_Bell_logo.svg.png"/>
          <p:cNvPicPr>
            <a:picLocks noChangeAspect="1" noChangeArrowheads="1"/>
          </p:cNvPicPr>
          <p:nvPr/>
        </p:nvPicPr>
        <p:blipFill>
          <a:blip r:embed="rId3" cstate="print"/>
          <a:srcRect/>
          <a:stretch>
            <a:fillRect/>
          </a:stretch>
        </p:blipFill>
        <p:spPr bwMode="auto">
          <a:xfrm>
            <a:off x="714348" y="2285992"/>
            <a:ext cx="3357586" cy="4362445"/>
          </a:xfrm>
          <a:prstGeom prst="rect">
            <a:avLst/>
          </a:prstGeom>
          <a:noFill/>
        </p:spPr>
      </p:pic>
      <p:pic>
        <p:nvPicPr>
          <p:cNvPr id="31748" name="Picture 4" descr="http://edweb.tusd.k12.az.us/sped/images/reallifephotos/Taco%20Bell.jpg"/>
          <p:cNvPicPr>
            <a:picLocks noChangeAspect="1" noChangeArrowheads="1"/>
          </p:cNvPicPr>
          <p:nvPr/>
        </p:nvPicPr>
        <p:blipFill>
          <a:blip r:embed="rId4" cstate="print"/>
          <a:srcRect/>
          <a:stretch>
            <a:fillRect/>
          </a:stretch>
        </p:blipFill>
        <p:spPr bwMode="auto">
          <a:xfrm>
            <a:off x="4143372" y="2928934"/>
            <a:ext cx="4857752" cy="3286116"/>
          </a:xfrm>
          <a:prstGeom prst="rect">
            <a:avLst/>
          </a:prstGeom>
          <a:noFill/>
        </p:spPr>
      </p:pic>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chromasia.com/images/international_fireworks_2_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57158" y="2285992"/>
            <a:ext cx="8229600" cy="1143000"/>
          </a:xfrm>
        </p:spPr>
        <p:txBody>
          <a:bodyPr/>
          <a:lstStyle/>
          <a:p>
            <a:r>
              <a:rPr lang="en-CA" b="1" dirty="0" smtClean="0">
                <a:solidFill>
                  <a:schemeClr val="bg1"/>
                </a:solidFill>
                <a:latin typeface="Comic Sans MS" pitchFamily="66" charset="0"/>
              </a:rPr>
              <a:t>THE END</a:t>
            </a:r>
            <a:endParaRPr lang="en-CA" b="1" dirty="0">
              <a:solidFill>
                <a:schemeClr val="bg1"/>
              </a:solidFill>
              <a:latin typeface="Comic Sans MS" pitchFamily="66" charset="0"/>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a:bodyPr>
          <a:lstStyle/>
          <a:p>
            <a:r>
              <a:rPr lang="en-CA" dirty="0" smtClean="0">
                <a:latin typeface="Comic Sans MS" pitchFamily="66" charset="0"/>
              </a:rPr>
              <a:t>Definition Of Diffusion</a:t>
            </a:r>
          </a:p>
        </p:txBody>
      </p:sp>
      <p:sp>
        <p:nvSpPr>
          <p:cNvPr id="14338" name="Content Placeholder 2"/>
          <p:cNvSpPr>
            <a:spLocks noGrp="1"/>
          </p:cNvSpPr>
          <p:nvPr>
            <p:ph idx="1"/>
          </p:nvPr>
        </p:nvSpPr>
        <p:spPr/>
        <p:txBody>
          <a:bodyPr/>
          <a:lstStyle/>
          <a:p>
            <a:pPr>
              <a:buFont typeface="Arial" charset="0"/>
              <a:buNone/>
            </a:pPr>
            <a:r>
              <a:rPr lang="en-CA" dirty="0" smtClean="0"/>
              <a:t>      </a:t>
            </a:r>
            <a:r>
              <a:rPr lang="en-CA" dirty="0" smtClean="0">
                <a:latin typeface="Comic Sans MS" pitchFamily="66" charset="0"/>
              </a:rPr>
              <a:t>Diffusion is the movement of particles from a higher concentration to a lower concentration. The process of diffusion continues until the particles are evenly distributed. </a:t>
            </a: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CA" dirty="0" smtClean="0">
                <a:latin typeface="Comic Sans MS" pitchFamily="66" charset="0"/>
              </a:rPr>
              <a:t>Examples Of Diffusion</a:t>
            </a:r>
          </a:p>
        </p:txBody>
      </p:sp>
      <p:sp>
        <p:nvSpPr>
          <p:cNvPr id="15362" name="Content Placeholder 2"/>
          <p:cNvSpPr>
            <a:spLocks noGrp="1"/>
          </p:cNvSpPr>
          <p:nvPr>
            <p:ph idx="1"/>
          </p:nvPr>
        </p:nvSpPr>
        <p:spPr/>
        <p:txBody>
          <a:bodyPr/>
          <a:lstStyle/>
          <a:p>
            <a:pPr>
              <a:buFont typeface="Arial" charset="0"/>
              <a:buNone/>
            </a:pPr>
            <a:r>
              <a:rPr lang="en-CA" dirty="0" smtClean="0"/>
              <a:t>    </a:t>
            </a:r>
            <a:r>
              <a:rPr lang="en-CA" dirty="0" smtClean="0">
                <a:latin typeface="Comic Sans MS" pitchFamily="66" charset="0"/>
              </a:rPr>
              <a:t>Some examples of objects that use diffusion is the smell of perfume when it spreads through a room, the smell of fresh baked cookies throughout the house and when a helium balloon slowly deflates to distribute the helium. </a:t>
            </a: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CA" dirty="0" smtClean="0">
                <a:latin typeface="Comic Sans MS" pitchFamily="66" charset="0"/>
              </a:rPr>
              <a:t>Definition Of Osmosis</a:t>
            </a:r>
          </a:p>
        </p:txBody>
      </p:sp>
      <p:sp>
        <p:nvSpPr>
          <p:cNvPr id="17410" name="Content Placeholder 2"/>
          <p:cNvSpPr>
            <a:spLocks noGrp="1"/>
          </p:cNvSpPr>
          <p:nvPr>
            <p:ph idx="1"/>
          </p:nvPr>
        </p:nvSpPr>
        <p:spPr/>
        <p:txBody>
          <a:bodyPr/>
          <a:lstStyle/>
          <a:p>
            <a:pPr>
              <a:buFont typeface="Arial" charset="0"/>
              <a:buNone/>
            </a:pPr>
            <a:r>
              <a:rPr lang="en-CA" dirty="0" smtClean="0"/>
              <a:t>    </a:t>
            </a:r>
            <a:r>
              <a:rPr lang="en-CA" dirty="0" smtClean="0">
                <a:latin typeface="Comic Sans MS" pitchFamily="66" charset="0"/>
              </a:rPr>
              <a:t>Osmosis is a kind of diffusion that involves only the movement of water through a selectively permeable membrane. Osmosis helps the cell because it allows substances the cell needs to go in and keeps the bad substances out. </a:t>
            </a: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CA" dirty="0" smtClean="0">
                <a:latin typeface="Comic Sans MS" pitchFamily="66" charset="0"/>
              </a:rPr>
              <a:t>Examples Of Osmosis</a:t>
            </a:r>
          </a:p>
        </p:txBody>
      </p:sp>
      <p:sp>
        <p:nvSpPr>
          <p:cNvPr id="18434" name="Content Placeholder 2"/>
          <p:cNvSpPr>
            <a:spLocks noGrp="1"/>
          </p:cNvSpPr>
          <p:nvPr>
            <p:ph idx="1"/>
          </p:nvPr>
        </p:nvSpPr>
        <p:spPr/>
        <p:txBody>
          <a:bodyPr/>
          <a:lstStyle/>
          <a:p>
            <a:pPr>
              <a:buFont typeface="Arial" charset="0"/>
              <a:buNone/>
            </a:pPr>
            <a:r>
              <a:rPr lang="en-CA" dirty="0" smtClean="0"/>
              <a:t>    </a:t>
            </a:r>
            <a:r>
              <a:rPr lang="en-CA" dirty="0" smtClean="0">
                <a:latin typeface="Comic Sans MS" pitchFamily="66" charset="0"/>
              </a:rPr>
              <a:t>Some examples of osmosis are strainers, water purifiers, tea bags, coffee filters and food. </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CA" dirty="0" smtClean="0">
                <a:latin typeface="Comic Sans MS" pitchFamily="66" charset="0"/>
              </a:rPr>
              <a:t>Other Definitions </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n-CA" dirty="0" smtClean="0"/>
              <a:t>    </a:t>
            </a:r>
            <a:r>
              <a:rPr lang="en-CA" dirty="0" smtClean="0">
                <a:latin typeface="Comic Sans MS" pitchFamily="66" charset="0"/>
              </a:rPr>
              <a:t>Cellular Transport- movement of substances in </a:t>
            </a:r>
          </a:p>
          <a:p>
            <a:pPr fontAlgn="auto">
              <a:spcAft>
                <a:spcPts val="0"/>
              </a:spcAft>
              <a:buFont typeface="Arial" pitchFamily="34" charset="0"/>
              <a:buNone/>
              <a:defRPr/>
            </a:pPr>
            <a:r>
              <a:rPr lang="en-CA" dirty="0">
                <a:latin typeface="Comic Sans MS" pitchFamily="66" charset="0"/>
              </a:rPr>
              <a:t> </a:t>
            </a:r>
            <a:r>
              <a:rPr lang="en-CA" dirty="0" smtClean="0">
                <a:latin typeface="Comic Sans MS" pitchFamily="66" charset="0"/>
              </a:rPr>
              <a:t>   and out of the cell.</a:t>
            </a:r>
          </a:p>
          <a:p>
            <a:pPr fontAlgn="auto">
              <a:spcAft>
                <a:spcPts val="0"/>
              </a:spcAft>
              <a:buFont typeface="Arial" pitchFamily="34" charset="0"/>
              <a:buNone/>
              <a:defRPr/>
            </a:pPr>
            <a:r>
              <a:rPr lang="en-CA" dirty="0">
                <a:latin typeface="Comic Sans MS" pitchFamily="66" charset="0"/>
              </a:rPr>
              <a:t> </a:t>
            </a:r>
            <a:r>
              <a:rPr lang="en-CA" dirty="0" smtClean="0">
                <a:latin typeface="Comic Sans MS" pitchFamily="66" charset="0"/>
              </a:rPr>
              <a:t>   Permeable- particles can pass through easily.</a:t>
            </a:r>
          </a:p>
          <a:p>
            <a:pPr fontAlgn="auto">
              <a:spcAft>
                <a:spcPts val="0"/>
              </a:spcAft>
              <a:buFont typeface="Arial" pitchFamily="34" charset="0"/>
              <a:buNone/>
              <a:defRPr/>
            </a:pPr>
            <a:r>
              <a:rPr lang="en-CA" dirty="0">
                <a:latin typeface="Comic Sans MS" pitchFamily="66" charset="0"/>
              </a:rPr>
              <a:t> </a:t>
            </a:r>
            <a:r>
              <a:rPr lang="en-CA" dirty="0" smtClean="0">
                <a:latin typeface="Comic Sans MS" pitchFamily="66" charset="0"/>
              </a:rPr>
              <a:t>   Impermeable- particles can not pass through.</a:t>
            </a:r>
          </a:p>
          <a:p>
            <a:pPr fontAlgn="auto">
              <a:spcAft>
                <a:spcPts val="0"/>
              </a:spcAft>
              <a:buFont typeface="Arial" pitchFamily="34" charset="0"/>
              <a:buNone/>
              <a:defRPr/>
            </a:pPr>
            <a:r>
              <a:rPr lang="en-CA" dirty="0">
                <a:latin typeface="Comic Sans MS" pitchFamily="66" charset="0"/>
              </a:rPr>
              <a:t> </a:t>
            </a:r>
            <a:r>
              <a:rPr lang="en-CA" dirty="0" smtClean="0">
                <a:latin typeface="Comic Sans MS" pitchFamily="66" charset="0"/>
              </a:rPr>
              <a:t>   Selectively Permeable- only allows some substances through.</a:t>
            </a:r>
            <a:endParaRPr lang="en-CA" dirty="0">
              <a:latin typeface="Comic Sans MS" pitchFamily="66"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5" descr="reversepic.jpg"/>
          <p:cNvPicPr>
            <a:picLocks noGrp="1" noChangeAspect="1"/>
          </p:cNvPicPr>
          <p:nvPr>
            <p:ph idx="1"/>
          </p:nvPr>
        </p:nvPicPr>
        <p:blipFill>
          <a:blip r:embed="rId2" cstate="print"/>
          <a:srcRect/>
          <a:stretch>
            <a:fillRect/>
          </a:stretch>
        </p:blipFill>
        <p:spPr>
          <a:xfrm>
            <a:off x="928688" y="714375"/>
            <a:ext cx="7358062" cy="5786438"/>
          </a:xfrm>
        </p:spPr>
      </p:pic>
      <p:sp>
        <p:nvSpPr>
          <p:cNvPr id="20482" name="TextBox 6"/>
          <p:cNvSpPr txBox="1">
            <a:spLocks noChangeArrowheads="1"/>
          </p:cNvSpPr>
          <p:nvPr/>
        </p:nvSpPr>
        <p:spPr bwMode="auto">
          <a:xfrm>
            <a:off x="1285875" y="0"/>
            <a:ext cx="6500813" cy="708025"/>
          </a:xfrm>
          <a:prstGeom prst="rect">
            <a:avLst/>
          </a:prstGeom>
          <a:noFill/>
          <a:ln w="9525">
            <a:noFill/>
            <a:miter lim="800000"/>
            <a:headEnd/>
            <a:tailEnd/>
          </a:ln>
        </p:spPr>
        <p:txBody>
          <a:bodyPr>
            <a:spAutoFit/>
          </a:bodyPr>
          <a:lstStyle/>
          <a:p>
            <a:pPr algn="ctr"/>
            <a:r>
              <a:rPr lang="en-CA" sz="4000">
                <a:latin typeface="Comic Sans MS" pitchFamily="66" charset="0"/>
              </a:rPr>
              <a:t>OSMOSIS</a:t>
            </a: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Diffusion.jpg"/>
          <p:cNvPicPr>
            <a:picLocks noGrp="1" noChangeAspect="1"/>
          </p:cNvPicPr>
          <p:nvPr>
            <p:ph idx="1"/>
          </p:nvPr>
        </p:nvPicPr>
        <p:blipFill>
          <a:blip r:embed="rId2" cstate="print"/>
          <a:srcRect/>
          <a:stretch>
            <a:fillRect/>
          </a:stretch>
        </p:blipFill>
        <p:spPr>
          <a:xfrm>
            <a:off x="804863" y="785813"/>
            <a:ext cx="7534275" cy="5429250"/>
          </a:xfrm>
        </p:spPr>
      </p:pic>
      <p:sp>
        <p:nvSpPr>
          <p:cNvPr id="21506" name="TextBox 6"/>
          <p:cNvSpPr txBox="1">
            <a:spLocks noChangeArrowheads="1"/>
          </p:cNvSpPr>
          <p:nvPr/>
        </p:nvSpPr>
        <p:spPr bwMode="auto">
          <a:xfrm>
            <a:off x="1000125" y="142875"/>
            <a:ext cx="7143750" cy="708025"/>
          </a:xfrm>
          <a:prstGeom prst="rect">
            <a:avLst/>
          </a:prstGeom>
          <a:noFill/>
          <a:ln w="9525">
            <a:noFill/>
            <a:miter lim="800000"/>
            <a:headEnd/>
            <a:tailEnd/>
          </a:ln>
        </p:spPr>
        <p:txBody>
          <a:bodyPr>
            <a:spAutoFit/>
          </a:bodyPr>
          <a:lstStyle/>
          <a:p>
            <a:pPr algn="ctr"/>
            <a:r>
              <a:rPr lang="en-CA" sz="4000" dirty="0">
                <a:latin typeface="Comic Sans MS" pitchFamily="66" charset="0"/>
              </a:rPr>
              <a:t>DIFFUSION</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37"/>
          </a:xfrm>
        </p:spPr>
        <p:txBody>
          <a:bodyPr rtlCol="0">
            <a:normAutofit fontScale="90000"/>
          </a:bodyPr>
          <a:lstStyle/>
          <a:p>
            <a:pPr fontAlgn="auto">
              <a:spcAft>
                <a:spcPts val="0"/>
              </a:spcAft>
              <a:defRPr/>
            </a:pPr>
            <a:r>
              <a:rPr lang="en-CA" dirty="0" smtClean="0"/>
              <a:t> </a:t>
            </a:r>
            <a:endParaRPr lang="en-CA" dirty="0"/>
          </a:p>
        </p:txBody>
      </p:sp>
      <p:pic>
        <p:nvPicPr>
          <p:cNvPr id="22530" name="Content Placeholder 3" descr="diffusion.gif"/>
          <p:cNvPicPr>
            <a:picLocks noGrp="1" noChangeAspect="1"/>
          </p:cNvPicPr>
          <p:nvPr>
            <p:ph idx="1"/>
          </p:nvPr>
        </p:nvPicPr>
        <p:blipFill>
          <a:blip r:embed="rId2" cstate="print"/>
          <a:srcRect r="10577" b="22368"/>
          <a:stretch>
            <a:fillRect/>
          </a:stretch>
        </p:blipFill>
        <p:spPr>
          <a:xfrm>
            <a:off x="1071538" y="357166"/>
            <a:ext cx="7143800" cy="5929334"/>
          </a:xfr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FFFFFF"/>
      </a:dk1>
      <a:lt1>
        <a:srgbClr val="000000"/>
      </a:lt1>
      <a:dk2>
        <a:srgbClr val="FF589E"/>
      </a:dk2>
      <a:lt2>
        <a:srgbClr val="9B0041"/>
      </a:lt2>
      <a:accent1>
        <a:srgbClr val="E90062"/>
      </a:accent1>
      <a:accent2>
        <a:srgbClr val="FF4393"/>
      </a:accent2>
      <a:accent3>
        <a:srgbClr val="FF4393"/>
      </a:accent3>
      <a:accent4>
        <a:srgbClr val="FF4393"/>
      </a:accent4>
      <a:accent5>
        <a:srgbClr val="FF4393"/>
      </a:accent5>
      <a:accent6>
        <a:srgbClr val="FF4393"/>
      </a:accent6>
      <a:hlink>
        <a:srgbClr val="FF4393"/>
      </a:hlink>
      <a:folHlink>
        <a:srgbClr val="FF43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331</Words>
  <Application>Microsoft Office PowerPoint</Application>
  <PresentationFormat>On-screen Show (4:3)</PresentationFormat>
  <Paragraphs>51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Cellular Transport</vt:lpstr>
      <vt:lpstr>Definition Of Diffusion</vt:lpstr>
      <vt:lpstr>Examples Of Diffusion</vt:lpstr>
      <vt:lpstr>Definition Of Osmosis</vt:lpstr>
      <vt:lpstr>Examples Of Osmosis</vt:lpstr>
      <vt:lpstr>Other Definitions </vt:lpstr>
      <vt:lpstr>Slide 7</vt:lpstr>
      <vt:lpstr>Slide 8</vt:lpstr>
      <vt:lpstr> </vt:lpstr>
      <vt:lpstr>A Poem About Diffusion  by:Alexandra</vt:lpstr>
      <vt:lpstr>Slide 11</vt:lpstr>
      <vt:lpstr>Slide 12</vt:lpstr>
      <vt:lpstr>Slide 13</vt:lpstr>
      <vt:lpstr>Slide 14</vt:lpstr>
      <vt:lpstr>Slide 15</vt:lpstr>
      <vt:lpstr>Slide 16</vt:lpstr>
      <vt:lpstr>Slide 17</vt:lpstr>
      <vt:lpstr>Slide 18</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Diffusion</dc:title>
  <dc:creator>Alexandra</dc:creator>
  <cp:lastModifiedBy>Alexandra</cp:lastModifiedBy>
  <cp:revision>41</cp:revision>
  <dcterms:created xsi:type="dcterms:W3CDTF">2009-11-12T00:52:03Z</dcterms:created>
  <dcterms:modified xsi:type="dcterms:W3CDTF">2009-11-18T20:45:25Z</dcterms:modified>
</cp:coreProperties>
</file>